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3" r:id="rId4"/>
    <p:sldId id="271" r:id="rId5"/>
    <p:sldId id="274" r:id="rId6"/>
    <p:sldId id="272" r:id="rId7"/>
    <p:sldId id="266" r:id="rId8"/>
    <p:sldId id="267" r:id="rId9"/>
    <p:sldId id="268" r:id="rId10"/>
    <p:sldId id="270" r:id="rId11"/>
    <p:sldId id="269" r:id="rId12"/>
    <p:sldId id="276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68266" autoAdjust="0"/>
  </p:normalViewPr>
  <p:slideViewPr>
    <p:cSldViewPr snapToGrid="0">
      <p:cViewPr varScale="1">
        <p:scale>
          <a:sx n="49" d="100"/>
          <a:sy n="49" d="100"/>
        </p:scale>
        <p:origin x="128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C11A3-889B-43CE-90E1-CBDA33B3B13C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5E3D-F108-4D1E-923C-4A13EA6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2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Chelworth</a:t>
            </a:r>
            <a:r>
              <a:rPr lang="en-GB" dirty="0"/>
              <a:t> = adjacent to WWT </a:t>
            </a:r>
            <a:r>
              <a:rPr lang="en-GB" dirty="0" err="1"/>
              <a:t>Blakehill</a:t>
            </a:r>
            <a:r>
              <a:rPr lang="en-GB" dirty="0"/>
              <a:t> Nature reserve</a:t>
            </a:r>
          </a:p>
          <a:p>
            <a:endParaRPr lang="en-GB" dirty="0"/>
          </a:p>
          <a:p>
            <a:r>
              <a:rPr lang="en-GB" dirty="0"/>
              <a:t>Also + 3 x rooftop schemes</a:t>
            </a:r>
          </a:p>
          <a:p>
            <a:endParaRPr lang="en-GB" dirty="0"/>
          </a:p>
          <a:p>
            <a:r>
              <a:rPr lang="en-GB" dirty="0"/>
              <a:t>Issues / barriers – construction, maintenance, operations, suitability for grazing?</a:t>
            </a:r>
          </a:p>
          <a:p>
            <a:endParaRPr lang="en-GB" dirty="0"/>
          </a:p>
          <a:p>
            <a:r>
              <a:rPr lang="en-GB" dirty="0"/>
              <a:t>Separating O&amp;M and land </a:t>
            </a:r>
            <a:r>
              <a:rPr lang="en-GB" dirty="0" err="1"/>
              <a:t>mgt</a:t>
            </a:r>
            <a:r>
              <a:rPr lang="en-GB" dirty="0"/>
              <a:t> / biodiversity / ecological monitoring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05E3D-F108-4D1E-923C-4A13EA643E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4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Chelworth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Eight Great Crested Newts were found in the grassland habitat. They were temporarily moved under a European Protected Species licence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05E3D-F108-4D1E-923C-4A13EA643E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0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5* newt hotel created</a:t>
            </a:r>
          </a:p>
          <a:p>
            <a:r>
              <a:rPr lang="en-GB" dirty="0"/>
              <a:t>Frogs have moved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05E3D-F108-4D1E-923C-4A13EA643E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64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Roe deer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05E3D-F108-4D1E-923C-4A13EA643E9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17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Brown hares or at least evidence of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05E3D-F108-4D1E-923C-4A13EA643E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4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Butterflies </a:t>
            </a:r>
          </a:p>
          <a:p>
            <a:endParaRPr lang="en-GB" dirty="0"/>
          </a:p>
          <a:p>
            <a:r>
              <a:rPr lang="en-GB" dirty="0"/>
              <a:t>Also – several different bat species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05E3D-F108-4D1E-923C-4A13EA643E9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2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Chelworth</a:t>
            </a:r>
            <a:r>
              <a:rPr lang="en-GB" dirty="0"/>
              <a:t> = adjacent to WWT </a:t>
            </a:r>
            <a:r>
              <a:rPr lang="en-GB" dirty="0" err="1"/>
              <a:t>Blakehill</a:t>
            </a:r>
            <a:r>
              <a:rPr lang="en-GB" dirty="0"/>
              <a:t> Nature reserve</a:t>
            </a:r>
          </a:p>
          <a:p>
            <a:endParaRPr lang="en-GB" dirty="0"/>
          </a:p>
          <a:p>
            <a:r>
              <a:rPr lang="en-GB" dirty="0"/>
              <a:t>Also + 3 x rooftop schemes</a:t>
            </a:r>
          </a:p>
          <a:p>
            <a:endParaRPr lang="en-GB" dirty="0"/>
          </a:p>
          <a:p>
            <a:r>
              <a:rPr lang="en-GB" dirty="0"/>
              <a:t>Issues / barriers – construction, maintenance, operations, suitability for grazing?</a:t>
            </a:r>
          </a:p>
          <a:p>
            <a:endParaRPr lang="en-GB" dirty="0"/>
          </a:p>
          <a:p>
            <a:r>
              <a:rPr lang="en-GB" dirty="0"/>
              <a:t>Separating O&amp;M and land </a:t>
            </a:r>
            <a:r>
              <a:rPr lang="en-GB" dirty="0" err="1"/>
              <a:t>mgt</a:t>
            </a:r>
            <a:r>
              <a:rPr lang="en-GB" dirty="0"/>
              <a:t> / biodiversity / ecological monitoring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05E3D-F108-4D1E-923C-4A13EA643E9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5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05E3D-F108-4D1E-923C-4A13EA643E9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9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5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04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0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4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4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4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4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0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9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66AF1-BB23-4D49-A957-856A929D5EE7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5E428-A0F0-445F-A318-6C15F3BE6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1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7719-1381-4C15-B43B-1C35F0ACE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541293" cy="2387600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Solar Power &amp; Biodiversity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4FCE8-BB34-4BF4-8D8B-B88EE734F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888641"/>
            <a:ext cx="4541293" cy="165576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FFF00"/>
                </a:solidFill>
              </a:rPr>
              <a:t>WWCE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1CF40-5D9A-49B7-9297-6E7A80BEC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52" y="1"/>
            <a:ext cx="3310848" cy="366369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B02169F-16F4-4027-BBE7-047F1E5B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82437"/>
          <a:stretch>
            <a:fillRect/>
          </a:stretch>
        </p:blipFill>
        <p:spPr bwMode="auto">
          <a:xfrm>
            <a:off x="5833152" y="3509962"/>
            <a:ext cx="3310848" cy="3348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79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v.wwce.org/wp-content/uploads/2015/10/2015-10-01-05.17.35.jpg">
            <a:extLst>
              <a:ext uri="{FF2B5EF4-FFF2-40B4-BE49-F238E27FC236}">
                <a16:creationId xmlns:a16="http://schemas.microsoft.com/office/drawing/2014/main" id="{4EFF6114-AAEC-41D1-A588-E1723C3C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66" y="-235226"/>
            <a:ext cx="10639839" cy="70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9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ce.org/wp-content/uploads/2015/09/2015-10-01-05.26.301.jpg">
            <a:extLst>
              <a:ext uri="{FF2B5EF4-FFF2-40B4-BE49-F238E27FC236}">
                <a16:creationId xmlns:a16="http://schemas.microsoft.com/office/drawing/2014/main" id="{108FD4BB-E521-4844-A1E4-E99E1141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931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7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B6C0-84B9-4377-AA40-5C51A75D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Some lessons……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46DC-CBBB-4B85-8602-EC909F5E8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0782"/>
            <a:ext cx="7886700" cy="523348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 two sites are the same: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Baseline / Legacy biodiversity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Suitability for grazing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Construction impact </a:t>
            </a:r>
          </a:p>
          <a:p>
            <a:r>
              <a:rPr lang="en-GB" dirty="0">
                <a:solidFill>
                  <a:schemeClr val="bg1"/>
                </a:solidFill>
              </a:rPr>
              <a:t>Even with WWT behind us its still hard work</a:t>
            </a:r>
          </a:p>
          <a:p>
            <a:r>
              <a:rPr lang="en-GB" dirty="0">
                <a:solidFill>
                  <a:schemeClr val="bg1"/>
                </a:solidFill>
              </a:rPr>
              <a:t>It takes attention, momentum and money</a:t>
            </a:r>
          </a:p>
          <a:p>
            <a:r>
              <a:rPr lang="en-GB" dirty="0">
                <a:solidFill>
                  <a:schemeClr val="bg1"/>
                </a:solidFill>
              </a:rPr>
              <a:t>Priority is still return to investors BUT..</a:t>
            </a:r>
          </a:p>
          <a:p>
            <a:r>
              <a:rPr lang="en-GB" dirty="0">
                <a:solidFill>
                  <a:schemeClr val="bg1"/>
                </a:solidFill>
              </a:rPr>
              <a:t>A lot of our members are involved because of biodiversity and nature aspect</a:t>
            </a:r>
          </a:p>
          <a:p>
            <a:r>
              <a:rPr lang="en-GB" dirty="0">
                <a:solidFill>
                  <a:schemeClr val="bg1"/>
                </a:solidFill>
              </a:rPr>
              <a:t>Partnerships and roles take time to establish</a:t>
            </a:r>
          </a:p>
          <a:p>
            <a:r>
              <a:rPr lang="en-GB" dirty="0">
                <a:solidFill>
                  <a:schemeClr val="bg1"/>
                </a:solidFill>
              </a:rPr>
              <a:t>Biodiversity takes time</a:t>
            </a:r>
          </a:p>
        </p:txBody>
      </p:sp>
    </p:spTree>
    <p:extLst>
      <p:ext uri="{BB962C8B-B14F-4D97-AF65-F5344CB8AC3E}">
        <p14:creationId xmlns:p14="http://schemas.microsoft.com/office/powerpoint/2010/main" val="93087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B6C0-84B9-4377-AA40-5C51A75D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What’s Next……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46DC-CBBB-4B85-8602-EC909F5E8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8604"/>
            <a:ext cx="7886700" cy="492219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Bat and bird boxes and raptor perches</a:t>
            </a:r>
          </a:p>
          <a:p>
            <a:r>
              <a:rPr lang="en-GB" dirty="0">
                <a:solidFill>
                  <a:schemeClr val="bg1"/>
                </a:solidFill>
              </a:rPr>
              <a:t>Wildflower seeding at Braydon using WWT wildflower-rich green hay</a:t>
            </a:r>
          </a:p>
          <a:p>
            <a:r>
              <a:rPr lang="en-GB" dirty="0">
                <a:solidFill>
                  <a:schemeClr val="bg1"/>
                </a:solidFill>
              </a:rPr>
              <a:t>Bees?</a:t>
            </a:r>
          </a:p>
          <a:p>
            <a:r>
              <a:rPr lang="en-GB" dirty="0">
                <a:solidFill>
                  <a:schemeClr val="bg1"/>
                </a:solidFill>
              </a:rPr>
              <a:t>Improve and integrate land management plans</a:t>
            </a:r>
          </a:p>
          <a:p>
            <a:r>
              <a:rPr lang="en-GB" dirty="0">
                <a:solidFill>
                  <a:schemeClr val="bg1"/>
                </a:solidFill>
              </a:rPr>
              <a:t>Disaggregate land management from land maintenance within O&amp;M contracts</a:t>
            </a:r>
          </a:p>
          <a:p>
            <a:r>
              <a:rPr lang="en-GB" dirty="0">
                <a:solidFill>
                  <a:schemeClr val="bg1"/>
                </a:solidFill>
              </a:rPr>
              <a:t>Ecological monitoring regime established timed to feed in to annual budget setting</a:t>
            </a:r>
          </a:p>
          <a:p>
            <a:r>
              <a:rPr lang="en-GB" dirty="0">
                <a:solidFill>
                  <a:schemeClr val="bg1"/>
                </a:solidFill>
              </a:rPr>
              <a:t>Looking at sources of additional funding for further development</a:t>
            </a:r>
          </a:p>
        </p:txBody>
      </p:sp>
    </p:spTree>
    <p:extLst>
      <p:ext uri="{BB962C8B-B14F-4D97-AF65-F5344CB8AC3E}">
        <p14:creationId xmlns:p14="http://schemas.microsoft.com/office/powerpoint/2010/main" val="67100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B6C0-84B9-4377-AA40-5C51A75D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46DC-CBBB-4B85-8602-EC909F5E8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First community energy company formed by a Wildlife Trust</a:t>
            </a:r>
          </a:p>
          <a:p>
            <a:r>
              <a:rPr lang="en-GB" dirty="0">
                <a:solidFill>
                  <a:schemeClr val="bg1"/>
                </a:solidFill>
              </a:rPr>
              <a:t>2014 </a:t>
            </a:r>
            <a:r>
              <a:rPr lang="en-GB" dirty="0" err="1">
                <a:solidFill>
                  <a:schemeClr val="bg1"/>
                </a:solidFill>
              </a:rPr>
              <a:t>Chelworth</a:t>
            </a:r>
            <a:r>
              <a:rPr lang="en-GB" dirty="0">
                <a:solidFill>
                  <a:schemeClr val="bg1"/>
                </a:solidFill>
              </a:rPr>
              <a:t> – 1MW  </a:t>
            </a:r>
          </a:p>
          <a:p>
            <a:r>
              <a:rPr lang="en-GB" dirty="0">
                <a:solidFill>
                  <a:schemeClr val="bg1"/>
                </a:solidFill>
              </a:rPr>
              <a:t>2016 Braydon Manor – 5MW (split site with private developer + 4.1MW)</a:t>
            </a:r>
          </a:p>
          <a:p>
            <a:r>
              <a:rPr lang="en-GB" dirty="0">
                <a:solidFill>
                  <a:schemeClr val="bg1"/>
                </a:solidFill>
              </a:rPr>
              <a:t>Community fund</a:t>
            </a:r>
          </a:p>
          <a:p>
            <a:r>
              <a:rPr lang="en-GB" dirty="0">
                <a:solidFill>
                  <a:schemeClr val="bg1"/>
                </a:solidFill>
              </a:rPr>
              <a:t>Society Objects includes: </a:t>
            </a:r>
          </a:p>
          <a:p>
            <a:pPr marL="0" indent="0" algn="ctr">
              <a:buNone/>
            </a:pPr>
            <a:r>
              <a:rPr lang="en-GB" i="1" dirty="0">
                <a:solidFill>
                  <a:schemeClr val="bg1"/>
                </a:solidFill>
              </a:rPr>
              <a:t>‘Advancing, promoting and furthering the conservation, maintenance and long term protection of: wildlife and its habitats….’</a:t>
            </a:r>
          </a:p>
        </p:txBody>
      </p:sp>
    </p:spTree>
    <p:extLst>
      <p:ext uri="{BB962C8B-B14F-4D97-AF65-F5344CB8AC3E}">
        <p14:creationId xmlns:p14="http://schemas.microsoft.com/office/powerpoint/2010/main" val="129763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7719-1381-4C15-B43B-1C35F0ACE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541293" cy="2387600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Ethos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1CF40-5D9A-49B7-9297-6E7A80BEC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52" y="1"/>
            <a:ext cx="3310848" cy="366369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B02169F-16F4-4027-BBE7-047F1E5B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82437"/>
          <a:stretch>
            <a:fillRect/>
          </a:stretch>
        </p:blipFill>
        <p:spPr bwMode="auto">
          <a:xfrm>
            <a:off x="5833152" y="3509962"/>
            <a:ext cx="3310848" cy="3348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99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53D52-3F6A-4058-AE3F-FF705C44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2" y="0"/>
            <a:ext cx="7013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7719-1381-4C15-B43B-1C35F0ACE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541293" cy="238760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Focus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1CF40-5D9A-49B7-9297-6E7A80BEC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52" y="1"/>
            <a:ext cx="3310848" cy="366369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B02169F-16F4-4027-BBE7-047F1E5B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82437"/>
          <a:stretch>
            <a:fillRect/>
          </a:stretch>
        </p:blipFill>
        <p:spPr bwMode="auto">
          <a:xfrm>
            <a:off x="5833152" y="3509962"/>
            <a:ext cx="3310848" cy="3348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43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34E54-7749-49CE-8E33-C67656681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65" y="0"/>
            <a:ext cx="7898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7A41-8C57-459D-B655-BA3275CF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5D213-84B3-4355-B499-57E01369E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ce.org/wp-content/uploads/2015/10/Great_Crested_Newt.jpg">
            <a:extLst>
              <a:ext uri="{FF2B5EF4-FFF2-40B4-BE49-F238E27FC236}">
                <a16:creationId xmlns:a16="http://schemas.microsoft.com/office/drawing/2014/main" id="{74D8B97F-2307-4689-9ED0-6DAA6598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3" y="0"/>
            <a:ext cx="10278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8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ce.org/wp-content/uploads/2016/05/20160506_104634-e1463048850616.jpg">
            <a:extLst>
              <a:ext uri="{FF2B5EF4-FFF2-40B4-BE49-F238E27FC236}">
                <a16:creationId xmlns:a16="http://schemas.microsoft.com/office/drawing/2014/main" id="{96BEB156-7BBB-45A3-9BAF-9DBFF3F7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4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ce.org/wp-content/uploads/2015/10/UK-Renewable-Energy-WWCE-00211.jpg">
            <a:extLst>
              <a:ext uri="{FF2B5EF4-FFF2-40B4-BE49-F238E27FC236}">
                <a16:creationId xmlns:a16="http://schemas.microsoft.com/office/drawing/2014/main" id="{94AC1649-FBDB-4D2C-ABE9-11DA0E87C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4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0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1491</TotalTime>
  <Words>325</Words>
  <Application>Microsoft Office PowerPoint</Application>
  <PresentationFormat>On-screen Show (4:3)</PresentationFormat>
  <Paragraphs>61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Solar Power &amp; Biodiversity </vt:lpstr>
      <vt:lpstr>Background</vt:lpstr>
      <vt:lpstr>Ethos</vt:lpstr>
      <vt:lpstr>PowerPoint Presentation</vt:lpstr>
      <vt:lpstr>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lessons……</vt:lpstr>
      <vt:lpstr>What’s Next……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Gillies</dc:creator>
  <cp:lastModifiedBy>Rob Gillies</cp:lastModifiedBy>
  <cp:revision>10</cp:revision>
  <dcterms:created xsi:type="dcterms:W3CDTF">2017-06-12T19:56:05Z</dcterms:created>
  <dcterms:modified xsi:type="dcterms:W3CDTF">2017-06-13T20:47:07Z</dcterms:modified>
</cp:coreProperties>
</file>